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2"/>
  </p:handoutMasterIdLst>
  <p:sldIdLst>
    <p:sldId id="287" r:id="rId2"/>
    <p:sldId id="260" r:id="rId3"/>
    <p:sldId id="282" r:id="rId4"/>
    <p:sldId id="281" r:id="rId5"/>
    <p:sldId id="288" r:id="rId6"/>
    <p:sldId id="291" r:id="rId7"/>
    <p:sldId id="292" r:id="rId8"/>
    <p:sldId id="289" r:id="rId9"/>
    <p:sldId id="285" r:id="rId10"/>
    <p:sldId id="283" r:id="rId11"/>
    <p:sldId id="261" r:id="rId12"/>
    <p:sldId id="262" r:id="rId13"/>
    <p:sldId id="277" r:id="rId14"/>
    <p:sldId id="279" r:id="rId15"/>
    <p:sldId id="278" r:id="rId16"/>
    <p:sldId id="280" r:id="rId17"/>
    <p:sldId id="263" r:id="rId18"/>
    <p:sldId id="264" r:id="rId19"/>
    <p:sldId id="269" r:id="rId20"/>
    <p:sldId id="270" r:id="rId21"/>
    <p:sldId id="271" r:id="rId22"/>
    <p:sldId id="276" r:id="rId23"/>
    <p:sldId id="272" r:id="rId24"/>
    <p:sldId id="273" r:id="rId25"/>
    <p:sldId id="274" r:id="rId26"/>
    <p:sldId id="275" r:id="rId27"/>
    <p:sldId id="265" r:id="rId28"/>
    <p:sldId id="267" r:id="rId29"/>
    <p:sldId id="290" r:id="rId30"/>
    <p:sldId id="26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3374"/>
    <a:srgbClr val="332319"/>
    <a:srgbClr val="173A8D"/>
    <a:srgbClr val="C9A093"/>
    <a:srgbClr val="F1F1F1"/>
    <a:srgbClr val="385592"/>
    <a:srgbClr val="3A5896"/>
    <a:srgbClr val="1D3C7A"/>
    <a:srgbClr val="21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136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/>
              <a:t>Если на природные явления мы можем оказать лишь небольшое влияние, то снизить воздействие человека на загрязнение окружающей среды – наша с </a:t>
            </a:r>
            <a:r>
              <a:rPr lang="ru-RU" sz="4400" b="1" i="1" dirty="0" smtClean="0"/>
              <a:t>вами</a:t>
            </a:r>
          </a:p>
          <a:p>
            <a:pPr marL="0" indent="0" algn="ctr">
              <a:buNone/>
            </a:pPr>
            <a:r>
              <a:rPr lang="ru-RU" sz="4400" b="1" i="1" dirty="0" smtClean="0"/>
              <a:t> </a:t>
            </a:r>
            <a:r>
              <a:rPr lang="ru-RU" sz="4400" b="1" i="1" dirty="0">
                <a:solidFill>
                  <a:srgbClr val="C00000"/>
                </a:solidFill>
              </a:rPr>
              <a:t>прямая обязанность</a:t>
            </a:r>
            <a:r>
              <a:rPr lang="ru-RU" sz="4400" b="1" i="1" dirty="0"/>
              <a:t>. </a:t>
            </a:r>
            <a:endParaRPr lang="uk-UA" sz="4400" b="1" i="1" dirty="0"/>
          </a:p>
        </p:txBody>
      </p:sp>
    </p:spTree>
    <p:extLst>
      <p:ext uri="{BB962C8B-B14F-4D97-AF65-F5344CB8AC3E}">
        <p14:creationId xmlns:p14="http://schemas.microsoft.com/office/powerpoint/2010/main" val="1121091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rgbClr val="C00000"/>
                </a:solidFill>
              </a:rPr>
              <a:t>Эффекты анимации, движение объектов в презентациях</a:t>
            </a:r>
            <a:endParaRPr lang="uk-UA" sz="60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Результат пошуку зображень за запитом &quot;Эффекты анимации в презентациях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0" y="4197279"/>
            <a:ext cx="8210448" cy="2217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142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redpepperwallpaper.com/download.php?res=hi-tech%2FWPTVG48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765"/>
          <a:stretch/>
        </p:blipFill>
        <p:spPr bwMode="auto">
          <a:xfrm>
            <a:off x="4384216" y="662174"/>
            <a:ext cx="4759784" cy="641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222" y="386366"/>
            <a:ext cx="3225117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b="1" dirty="0">
                <a:solidFill>
                  <a:srgbClr val="C00000"/>
                </a:solidFill>
              </a:rPr>
              <a:t>2 </a:t>
            </a:r>
            <a:r>
              <a:rPr lang="uk-UA" sz="6600" b="1" dirty="0" smtClean="0">
                <a:solidFill>
                  <a:srgbClr val="C00000"/>
                </a:solidFill>
              </a:rPr>
              <a:t/>
            </a:r>
            <a:br>
              <a:rPr lang="uk-UA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054" y="3869238"/>
            <a:ext cx="528151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Компьютерный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Тест</a:t>
            </a:r>
          </a:p>
          <a:p>
            <a:pPr algn="ctr"/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dcicomp.com/blue-website-background-images-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8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282" y="2102728"/>
            <a:ext cx="7839635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3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r>
              <a:rPr lang="en-US" sz="6600" b="1" dirty="0" smtClean="0">
                <a:solidFill>
                  <a:srgbClr val="C00000"/>
                </a:solidFill>
              </a:rPr>
              <a:t/>
            </a:r>
            <a:br>
              <a:rPr lang="en-US" sz="6600" b="1" dirty="0" smtClean="0">
                <a:solidFill>
                  <a:srgbClr val="C00000"/>
                </a:solidFill>
              </a:rPr>
            </a:br>
            <a:r>
              <a:rPr lang="en-US" sz="6600" b="1" dirty="0">
                <a:solidFill>
                  <a:srgbClr val="C00000"/>
                </a:solidFill>
              </a:rPr>
              <a:t/>
            </a:r>
            <a:br>
              <a:rPr lang="en-US" sz="6600" b="1" dirty="0">
                <a:solidFill>
                  <a:srgbClr val="C00000"/>
                </a:solidFill>
              </a:rPr>
            </a:br>
            <a:r>
              <a:rPr lang="en-US" sz="6600" b="1" dirty="0" smtClean="0">
                <a:solidFill>
                  <a:srgbClr val="C00000"/>
                </a:solidFill>
              </a:rPr>
              <a:t/>
            </a:r>
            <a:br>
              <a:rPr lang="en-US" sz="6600" b="1" dirty="0" smtClean="0">
                <a:solidFill>
                  <a:srgbClr val="C00000"/>
                </a:solidFill>
              </a:rPr>
            </a:b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11305" y="1710745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7472" y="2954581"/>
            <a:ext cx="6988718" cy="44656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3374"/>
                </a:solidFill>
              </a:rPr>
              <a:t>Анимационные эффекты слайдов</a:t>
            </a:r>
            <a:endParaRPr lang="uk-UA" b="1" dirty="0">
              <a:solidFill>
                <a:srgbClr val="003374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78" r="3755" b="82099"/>
          <a:stretch/>
        </p:blipFill>
        <p:spPr bwMode="auto">
          <a:xfrm>
            <a:off x="36745" y="1927178"/>
            <a:ext cx="910725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2133600" y="876300"/>
            <a:ext cx="381000" cy="1050878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бъект 2"/>
          <p:cNvSpPr txBox="1">
            <a:spLocks/>
          </p:cNvSpPr>
          <p:nvPr/>
        </p:nvSpPr>
        <p:spPr>
          <a:xfrm>
            <a:off x="191386" y="3887969"/>
            <a:ext cx="2323213" cy="7425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003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 smtClean="0"/>
              <a:t>Направление перехода</a:t>
            </a:r>
            <a:endParaRPr lang="uk-UA" sz="24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521302" y="3887970"/>
            <a:ext cx="2165497" cy="7425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003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 smtClean="0"/>
              <a:t>Время воспроизведения</a:t>
            </a:r>
            <a:endParaRPr lang="uk-UA" sz="2400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580279" y="3887970"/>
            <a:ext cx="2020186" cy="7425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003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 smtClean="0"/>
              <a:t>Вид геометрической фигуры</a:t>
            </a:r>
            <a:endParaRPr lang="uk-UA" sz="24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712381" y="3506086"/>
            <a:ext cx="3200401" cy="228600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641763" y="3506086"/>
            <a:ext cx="0" cy="457200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495261" y="3506086"/>
            <a:ext cx="2776870" cy="381883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1" t="5711" r="4682" b="82651"/>
          <a:stretch/>
        </p:blipFill>
        <p:spPr bwMode="auto">
          <a:xfrm>
            <a:off x="4189782" y="4942489"/>
            <a:ext cx="4587765" cy="127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418423" y="5134426"/>
            <a:ext cx="2640087" cy="1297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003374"/>
                </a:solidFill>
              </a:rPr>
              <a:t>Время показа слайдов</a:t>
            </a:r>
            <a:endParaRPr lang="uk-UA" b="1" dirty="0">
              <a:solidFill>
                <a:srgbClr val="003374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2131278" y="5783378"/>
            <a:ext cx="2058504" cy="247991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 txBox="1">
            <a:spLocks/>
          </p:cNvSpPr>
          <p:nvPr/>
        </p:nvSpPr>
        <p:spPr>
          <a:xfrm>
            <a:off x="1788017" y="152400"/>
            <a:ext cx="633489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solidFill>
                  <a:srgbClr val="C00000"/>
                </a:solidFill>
              </a:rPr>
              <a:t>Анимационные эффекты смены слайдов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909" y="1333500"/>
            <a:ext cx="633489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Вкладка переходы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287" y="1271899"/>
            <a:ext cx="7869891" cy="75720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Вкладка </a:t>
            </a:r>
            <a:r>
              <a:rPr lang="ru-RU" sz="4400" b="1" dirty="0" smtClean="0">
                <a:solidFill>
                  <a:srgbClr val="FF0000"/>
                </a:solidFill>
              </a:rPr>
              <a:t>Анимация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Анимационные эффекты объектов презентации</a:t>
            </a:r>
            <a:endParaRPr lang="uk-UA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71" r="4155" b="82759"/>
          <a:stretch/>
        </p:blipFill>
        <p:spPr bwMode="auto">
          <a:xfrm>
            <a:off x="141889" y="2029108"/>
            <a:ext cx="8828689" cy="67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22" t="17349" b="7867"/>
          <a:stretch/>
        </p:blipFill>
        <p:spPr bwMode="auto">
          <a:xfrm>
            <a:off x="6293229" y="2890605"/>
            <a:ext cx="1573763" cy="396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98774" y="3565442"/>
            <a:ext cx="4751603" cy="28592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dirty="0" smtClean="0"/>
              <a:t>Область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dirty="0" smtClean="0"/>
              <a:t> </a:t>
            </a:r>
            <a:r>
              <a:rPr lang="ru-RU" sz="7200" b="1" dirty="0" smtClean="0">
                <a:solidFill>
                  <a:srgbClr val="C00000"/>
                </a:solidFill>
              </a:rPr>
              <a:t>анимации</a:t>
            </a:r>
            <a:endParaRPr lang="uk-UA" sz="7200" b="1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4394579" y="3565442"/>
            <a:ext cx="1692322" cy="518614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75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90152" y="1591854"/>
            <a:ext cx="2208100" cy="59955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Вход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77767" y="0"/>
            <a:ext cx="633489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Анимационные эффекты объектов презентации</a:t>
            </a:r>
            <a:endParaRPr lang="uk-UA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05" t="77371" r="43414" b="9052"/>
          <a:stretch/>
        </p:blipFill>
        <p:spPr bwMode="auto">
          <a:xfrm>
            <a:off x="2564318" y="1337732"/>
            <a:ext cx="1403132" cy="491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-447824" y="2779789"/>
            <a:ext cx="3012141" cy="546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Выделение 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63322" y="3793199"/>
            <a:ext cx="1789850" cy="583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Выход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-447823" y="4786765"/>
            <a:ext cx="3012141" cy="914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Пути перемещения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uk-UA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597310" y="1744253"/>
            <a:ext cx="4357503" cy="87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Объект появляется на слайде 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39639" y="2932189"/>
            <a:ext cx="4394458" cy="693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Объект меняет свой вид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645212" y="3844715"/>
            <a:ext cx="3783312" cy="5835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Объект исчезает из слайда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339640" y="4939165"/>
            <a:ext cx="4394457" cy="10674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Объект перемещается, меняет свое положение на слайде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84139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19" t="25862" r="694" b="68319"/>
          <a:stretch/>
        </p:blipFill>
        <p:spPr bwMode="auto">
          <a:xfrm>
            <a:off x="239807" y="3035685"/>
            <a:ext cx="8506435" cy="1056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34028" y="1458284"/>
            <a:ext cx="2435154" cy="87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Номер </a:t>
            </a:r>
            <a:r>
              <a:rPr lang="ru-RU" b="1" dirty="0">
                <a:solidFill>
                  <a:srgbClr val="003300"/>
                </a:solidFill>
              </a:rPr>
              <a:t>э</a:t>
            </a:r>
            <a:r>
              <a:rPr lang="ru-RU" b="1" dirty="0" smtClean="0">
                <a:solidFill>
                  <a:srgbClr val="003300"/>
                </a:solidFill>
              </a:rPr>
              <a:t>ффекта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39808" y="4456390"/>
            <a:ext cx="2435154" cy="87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Начало эффекта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874546" y="1582675"/>
            <a:ext cx="2435154" cy="87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Эффект из группы </a:t>
            </a:r>
            <a:r>
              <a:rPr lang="ru-RU" b="1" dirty="0" smtClean="0">
                <a:solidFill>
                  <a:srgbClr val="003300"/>
                </a:solidFill>
              </a:rPr>
              <a:t>Вход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874546" y="4718226"/>
            <a:ext cx="2435154" cy="188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Объект к которому применяется эффект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311089" y="1582676"/>
            <a:ext cx="2435154" cy="872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Временная шкала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832143" y="4514353"/>
            <a:ext cx="3311857" cy="2395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3300"/>
                </a:solidFill>
              </a:rPr>
              <a:t>Кнопка открытия списка с командами настроек эффекта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91319" y="2331107"/>
            <a:ext cx="1132765" cy="704578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1057701" y="3739487"/>
            <a:ext cx="1" cy="716903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674962" y="3743649"/>
            <a:ext cx="1228298" cy="974577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4244454" y="2455499"/>
            <a:ext cx="2961564" cy="732586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7331288" y="3505868"/>
            <a:ext cx="723664" cy="950522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872854" y="2455498"/>
            <a:ext cx="1050878" cy="580186"/>
          </a:xfrm>
          <a:prstGeom prst="straightConnector1">
            <a:avLst/>
          </a:prstGeom>
          <a:ln w="603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38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4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9405" y="1403607"/>
            <a:ext cx="610320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Физкультминутка </a:t>
            </a:r>
          </a:p>
          <a:p>
            <a:pPr algn="ctr"/>
            <a:endParaRPr lang="uk-UA" sz="5400" dirty="0">
              <a:solidFill>
                <a:srgbClr val="003300"/>
              </a:solidFill>
            </a:endParaRPr>
          </a:p>
        </p:txBody>
      </p:sp>
      <p:pic>
        <p:nvPicPr>
          <p:cNvPr id="6146" name="Picture 2" descr="Результат пошуку зображень за запитом &quot;физкультминутк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31" y="2764990"/>
            <a:ext cx="7637107" cy="394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5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2433175"/>
            <a:ext cx="429604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Техника </a:t>
            </a:r>
          </a:p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безопасности</a:t>
            </a:r>
          </a:p>
          <a:p>
            <a:pPr algn="ctr"/>
            <a:endParaRPr lang="uk-UA" sz="5400" dirty="0">
              <a:solidFill>
                <a:srgbClr val="003300"/>
              </a:solidFill>
            </a:endParaRPr>
          </a:p>
        </p:txBody>
      </p:sp>
      <p:sp>
        <p:nvSpPr>
          <p:cNvPr id="4" name="AutoShape 2" descr="Результат пошуку зображень за запитом &quot;техника безопасност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36194" r="57833" b="16231"/>
          <a:stretch/>
        </p:blipFill>
        <p:spPr bwMode="auto">
          <a:xfrm>
            <a:off x="4756423" y="1651379"/>
            <a:ext cx="3746132" cy="4949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/>
              <a:t>Расстояние от глаз </a:t>
            </a:r>
            <a:r>
              <a:rPr lang="ru-RU" sz="7200" dirty="0"/>
              <a:t>до </a:t>
            </a:r>
            <a:r>
              <a:rPr lang="ru-RU" sz="7200" dirty="0" smtClean="0"/>
              <a:t>экрана монитора должно быть </a:t>
            </a:r>
            <a:r>
              <a:rPr lang="ru-RU" sz="7200" dirty="0" smtClean="0">
                <a:solidFill>
                  <a:srgbClr val="C00000"/>
                </a:solidFill>
              </a:rPr>
              <a:t>меньше 50 см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81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8364" y="1058672"/>
            <a:ext cx="84616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50000"/>
                  </a:schemeClr>
                </a:solidFill>
              </a:rPr>
              <a:t>Какие экологические 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проблемы нашего города </a:t>
            </a:r>
            <a:r>
              <a:rPr lang="ru-RU" sz="4800" b="1" i="1" dirty="0">
                <a:solidFill>
                  <a:schemeClr val="accent6">
                    <a:lumMod val="50000"/>
                  </a:schemeClr>
                </a:solidFill>
              </a:rPr>
              <a:t>на ваш взгляд более актуальны?</a:t>
            </a:r>
            <a:endParaRPr lang="uk-UA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45459" y="3521122"/>
            <a:ext cx="7869891" cy="265584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В нашем городе нет экологических проблем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Проблемы загрязнения воды, почвы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>
                <a:solidFill>
                  <a:srgbClr val="00B050"/>
                </a:solidFill>
              </a:rPr>
              <a:t>Проблемы </a:t>
            </a:r>
            <a:r>
              <a:rPr lang="ru-RU" b="1" dirty="0" smtClean="0">
                <a:solidFill>
                  <a:srgbClr val="00B050"/>
                </a:solidFill>
              </a:rPr>
              <a:t>загрязнения воздуха</a:t>
            </a:r>
            <a:endParaRPr lang="uk-UA" b="1" dirty="0">
              <a:solidFill>
                <a:srgbClr val="00B050"/>
              </a:solidFill>
            </a:endParaRPr>
          </a:p>
        </p:txBody>
      </p:sp>
      <p:pic>
        <p:nvPicPr>
          <p:cNvPr id="3074" name="Picture 2" descr="Результат пошуку зображень за запитом &quot;карьер кривой рог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2" y="5046661"/>
            <a:ext cx="2616721" cy="163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Результат пошуку зображень за запитом &quot;загрязнение воды кривой рог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3" r="7452"/>
          <a:stretch/>
        </p:blipFill>
        <p:spPr bwMode="auto">
          <a:xfrm>
            <a:off x="3089393" y="5046661"/>
            <a:ext cx="2719553" cy="166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Результат пошуку зображень за запитом &quot;загрязнение воды кривой рог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237" y="5019307"/>
            <a:ext cx="2505739" cy="172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7200" dirty="0"/>
              <a:t>Работа учащихся в компьютерном классе </a:t>
            </a:r>
            <a:r>
              <a:rPr lang="ru-RU" sz="7200" dirty="0">
                <a:solidFill>
                  <a:srgbClr val="C00000"/>
                </a:solidFill>
              </a:rPr>
              <a:t>разрешается</a:t>
            </a:r>
            <a:r>
              <a:rPr lang="ru-RU" sz="7200" dirty="0"/>
              <a:t> только в присутствии </a:t>
            </a:r>
            <a:r>
              <a:rPr lang="ru-RU" sz="7200" dirty="0" smtClean="0">
                <a:solidFill>
                  <a:srgbClr val="C00000"/>
                </a:solidFill>
              </a:rPr>
              <a:t>учителя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567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7200" dirty="0"/>
              <a:t>Разместить на столе тетради, учебные пособия так, чтобы они </a:t>
            </a:r>
            <a:r>
              <a:rPr lang="ru-RU" sz="7200" dirty="0">
                <a:solidFill>
                  <a:srgbClr val="C00000"/>
                </a:solidFill>
              </a:rPr>
              <a:t>не мешали </a:t>
            </a:r>
            <a:r>
              <a:rPr lang="ru-RU" sz="7200" dirty="0"/>
              <a:t>работе на компьютере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273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7200" dirty="0" err="1"/>
              <a:t>Принять</a:t>
            </a:r>
            <a:r>
              <a:rPr lang="uk-UA" sz="7200" dirty="0"/>
              <a:t> </a:t>
            </a:r>
            <a:r>
              <a:rPr lang="uk-UA" sz="7200" dirty="0" smtClean="0"/>
              <a:t>правильною, </a:t>
            </a:r>
            <a:r>
              <a:rPr lang="uk-UA" sz="7200" dirty="0" err="1"/>
              <a:t>рабочую</a:t>
            </a:r>
            <a:r>
              <a:rPr lang="uk-UA" sz="7200" dirty="0"/>
              <a:t> позу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4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7200" dirty="0"/>
              <a:t>Разместить на столе тетради, учебные пособия так, чтобы они </a:t>
            </a:r>
            <a:r>
              <a:rPr lang="ru-RU" sz="7200" dirty="0">
                <a:solidFill>
                  <a:srgbClr val="C00000"/>
                </a:solidFill>
              </a:rPr>
              <a:t>не мешали </a:t>
            </a:r>
            <a:r>
              <a:rPr lang="ru-RU" sz="7200" dirty="0"/>
              <a:t>работе на компьютере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08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7200" dirty="0"/>
              <a:t> Присоединять или отсоединять </a:t>
            </a:r>
            <a:r>
              <a:rPr lang="ru-RU" sz="7200" dirty="0" smtClean="0">
                <a:solidFill>
                  <a:srgbClr val="C00000"/>
                </a:solidFill>
              </a:rPr>
              <a:t>самостоятельно</a:t>
            </a:r>
            <a:r>
              <a:rPr lang="ru-RU" sz="7200" dirty="0" smtClean="0"/>
              <a:t> кабели</a:t>
            </a:r>
            <a:r>
              <a:rPr lang="ru-RU" sz="7200" dirty="0"/>
              <a:t>, трогать разъемы, провода и розетки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513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7200" dirty="0"/>
              <a:t>Пытаться </a:t>
            </a:r>
            <a:r>
              <a:rPr lang="ru-RU" sz="7200" dirty="0">
                <a:solidFill>
                  <a:srgbClr val="C00000"/>
                </a:solidFill>
              </a:rPr>
              <a:t>самостоятельно</a:t>
            </a:r>
            <a:r>
              <a:rPr lang="ru-RU" sz="7200" dirty="0"/>
              <a:t> устранять неисправности в работе аппаратуры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513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Техника 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безопасности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/>
              <a:t>Выполнять требования </a:t>
            </a:r>
            <a:r>
              <a:rPr lang="ru-RU" sz="7200" dirty="0" smtClean="0"/>
              <a:t>преподавателя</a:t>
            </a:r>
            <a:endParaRPr lang="uk-UA" sz="7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617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6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6683" y="1540084"/>
            <a:ext cx="7228646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Выполнение</a:t>
            </a:r>
          </a:p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 практической работы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(Инструкция)</a:t>
            </a:r>
          </a:p>
          <a:p>
            <a:pPr algn="ctr"/>
            <a:endParaRPr lang="uk-UA" sz="5400" dirty="0"/>
          </a:p>
        </p:txBody>
      </p:sp>
      <p:pic>
        <p:nvPicPr>
          <p:cNvPr id="8194" name="Picture 2" descr="Результат пошуку зображень за запитом &quot;поверпойнт логотип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381" y="4686275"/>
            <a:ext cx="61912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278" y="132827"/>
            <a:ext cx="7839635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Подведение 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итогов урока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Результат пошуку зображень за запитом &quot;итог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43" y="1916113"/>
            <a:ext cx="7085795" cy="471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163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768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113207" y="354841"/>
            <a:ext cx="4610213" cy="30512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err="1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Экологическая</a:t>
            </a:r>
            <a:r>
              <a:rPr lang="en-US" sz="24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uk-UA" sz="2400" b="1" spc="50" dirty="0" err="1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инспекция</a:t>
            </a:r>
            <a:r>
              <a:rPr lang="uk-UA" sz="24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24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1" y="1388192"/>
            <a:ext cx="4572000" cy="3188694"/>
          </a:xfrm>
          <a:prstGeom prst="rect">
            <a:avLst/>
          </a:prstGeom>
        </p:spPr>
        <p:txBody>
          <a:bodyPr vert="horz" lIns="91440" tIns="45720" rIns="91440" bIns="45720" rtlCol="0" anchor="b">
            <a:prstTxWarp prst="textArchUp">
              <a:avLst>
                <a:gd name="adj" fmla="val 10660826"/>
              </a:avLst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C</a:t>
            </a:r>
            <a:r>
              <a:rPr lang="ru-RU" sz="8800" b="1" spc="50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ертификат</a:t>
            </a:r>
            <a:endParaRPr lang="en-US" sz="88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http://kzsh122.klasna.in.ua/uploads/editor/2859/98358/sitepage_7/untitled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88" y="1632858"/>
            <a:ext cx="3095821" cy="30470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726441" y="4094328"/>
            <a:ext cx="5125225" cy="2393245"/>
            <a:chOff x="4268942" y="-97620"/>
            <a:chExt cx="5137975" cy="245332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292080" y="1894041"/>
              <a:ext cx="3600399" cy="461665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Green-</a:t>
              </a:r>
              <a:r>
                <a:rPr lang="uk-UA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ІТ-</a:t>
              </a: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city</a:t>
              </a:r>
              <a:r>
                <a:rPr lang="uk-UA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 122</a:t>
              </a:r>
            </a:p>
          </p:txBody>
        </p:sp>
        <p:pic>
          <p:nvPicPr>
            <p:cNvPr id="7" name="Picture 8" descr="http://cdns2.freepik.com/free-photo/_23-214749442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7572" b="70607" l="0" r="93131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20" r="6836" b="46366"/>
            <a:stretch/>
          </p:blipFill>
          <p:spPr bwMode="auto">
            <a:xfrm>
              <a:off x="4268942" y="-97620"/>
              <a:ext cx="5137975" cy="1991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03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8364" y="1058672"/>
            <a:ext cx="84616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chemeClr val="accent6">
                    <a:lumMod val="50000"/>
                  </a:schemeClr>
                </a:solidFill>
              </a:rPr>
              <a:t>Какую лепту каждый из нас может внести в спасении 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нашего города?</a:t>
            </a:r>
            <a:endParaRPr lang="uk-UA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18364" y="3220872"/>
            <a:ext cx="4500468" cy="340599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Ничего не делать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Проблемы загрязнения воды, почвы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>
                <a:solidFill>
                  <a:srgbClr val="00B050"/>
                </a:solidFill>
              </a:rPr>
              <a:t>Проблемы </a:t>
            </a:r>
            <a:r>
              <a:rPr lang="ru-RU" b="1" dirty="0" smtClean="0">
                <a:solidFill>
                  <a:srgbClr val="00B050"/>
                </a:solidFill>
              </a:rPr>
              <a:t>загрязнения воздуха</a:t>
            </a:r>
            <a:endParaRPr lang="uk-UA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Результат пошуку зображень за запитом &quot;екологи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832" y="3366996"/>
            <a:ext cx="4425168" cy="325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55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193" y="182227"/>
            <a:ext cx="7839635" cy="1337732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Домашнее задание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2168" y="2205125"/>
            <a:ext cx="565183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err="1" smtClean="0">
                <a:solidFill>
                  <a:srgbClr val="0070C0"/>
                </a:solidFill>
              </a:rPr>
              <a:t>Создайте</a:t>
            </a:r>
            <a:r>
              <a:rPr lang="uk-UA" sz="4400" b="1" dirty="0" smtClean="0">
                <a:solidFill>
                  <a:srgbClr val="0070C0"/>
                </a:solidFill>
              </a:rPr>
              <a:t> свою пре</a:t>
            </a:r>
            <a:r>
              <a:rPr lang="ru-RU" sz="4400" b="1" dirty="0" err="1" smtClean="0">
                <a:solidFill>
                  <a:srgbClr val="0070C0"/>
                </a:solidFill>
              </a:rPr>
              <a:t>зентацию</a:t>
            </a:r>
            <a:r>
              <a:rPr lang="ru-RU" sz="4400" b="1" dirty="0" smtClean="0">
                <a:solidFill>
                  <a:srgbClr val="0070C0"/>
                </a:solidFill>
              </a:rPr>
              <a:t> по теме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«</a:t>
            </a:r>
            <a:r>
              <a:rPr lang="ru-RU" sz="4400" b="1" i="1" dirty="0" smtClean="0">
                <a:solidFill>
                  <a:srgbClr val="FF0000"/>
                </a:solidFill>
              </a:rPr>
              <a:t>Чистый 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Кривой Рог»</a:t>
            </a:r>
            <a:endParaRPr lang="uk-UA" sz="4400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Результат пошуку зображень за запитом &quot;домашнее задани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30" y="4093492"/>
            <a:ext cx="3193055" cy="262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Результат пошуку зображень за запитом &quot;домашнее задание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33" y="1362466"/>
            <a:ext cx="238125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1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980" y="1380364"/>
            <a:ext cx="8120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Почему загрязнение воздуха одна из главных проблем? </a:t>
            </a:r>
            <a:endParaRPr lang="uk-UA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27618" y="2950024"/>
            <a:ext cx="3211617" cy="313687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В нашем городе воздух чистый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Не в курсе этой проблемы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50"/>
                </a:solidFill>
              </a:rPr>
              <a:t>Хожу в маске</a:t>
            </a:r>
            <a:endParaRPr lang="uk-UA" b="1" dirty="0">
              <a:solidFill>
                <a:srgbClr val="00B050"/>
              </a:solidFill>
            </a:endParaRPr>
          </a:p>
        </p:txBody>
      </p:sp>
      <p:pic>
        <p:nvPicPr>
          <p:cNvPr id="5122" name="Picture 2" descr="Результат пошуку зображень за запитом &quot;екологи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950" y="3150855"/>
            <a:ext cx="5562050" cy="247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065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980" y="1380364"/>
            <a:ext cx="8120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Почему загрязнение воздуха одна из главных проблем? </a:t>
            </a:r>
            <a:endParaRPr lang="uk-UA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73279" y="3603010"/>
            <a:ext cx="7869891" cy="265584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В нашем городе воздух чистый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Не задумывался над этим 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50"/>
                </a:solidFill>
              </a:rPr>
              <a:t>Хожу в маске</a:t>
            </a:r>
            <a:endParaRPr lang="uk-UA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9185" y="5387033"/>
            <a:ext cx="8857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</a:rPr>
              <a:t>Дышим</a:t>
            </a:r>
            <a:r>
              <a:rPr lang="ru-RU" sz="6000" b="1" dirty="0" smtClean="0">
                <a:solidFill>
                  <a:srgbClr val="00B0F0"/>
                </a:solidFill>
              </a:rPr>
              <a:t> </a:t>
            </a:r>
            <a:r>
              <a:rPr lang="ru-RU" sz="6000" b="1" dirty="0">
                <a:solidFill>
                  <a:srgbClr val="C00000"/>
                </a:solidFill>
              </a:rPr>
              <a:t>16</a:t>
            </a:r>
            <a:r>
              <a:rPr lang="ru-RU" sz="6000" b="1" dirty="0">
                <a:solidFill>
                  <a:srgbClr val="00B0F0"/>
                </a:solidFill>
              </a:rPr>
              <a:t> </a:t>
            </a:r>
            <a:r>
              <a:rPr lang="ru-RU" sz="6000" b="1" dirty="0">
                <a:solidFill>
                  <a:srgbClr val="7030A0"/>
                </a:solidFill>
              </a:rPr>
              <a:t>раз в минуту</a:t>
            </a:r>
          </a:p>
        </p:txBody>
      </p:sp>
    </p:spTree>
    <p:extLst>
      <p:ext uri="{BB962C8B-B14F-4D97-AF65-F5344CB8AC3E}">
        <p14:creationId xmlns:p14="http://schemas.microsoft.com/office/powerpoint/2010/main" val="374173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980" y="1380364"/>
            <a:ext cx="812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Знакомы ли вам такие бренды? </a:t>
            </a:r>
            <a:endParaRPr lang="uk-UA" sz="3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7546" y="3889613"/>
            <a:ext cx="7869891" cy="265584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Да, все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Частично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50"/>
                </a:solidFill>
              </a:rPr>
              <a:t>Незнакомы </a:t>
            </a:r>
            <a:endParaRPr lang="uk-UA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Результат пошуку зображень за запитом &quot;адидас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6" y="2026695"/>
            <a:ext cx="2236858" cy="151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эпл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647" y="1864529"/>
            <a:ext cx="2054749" cy="205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ьтат пошуку зображень за запитом &quot;най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812" y="2099212"/>
            <a:ext cx="3179266" cy="180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37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2" t="40660" r="58252" b="19962"/>
          <a:stretch/>
        </p:blipFill>
        <p:spPr bwMode="auto">
          <a:xfrm rot="1344237">
            <a:off x="3679897" y="2348681"/>
            <a:ext cx="2234582" cy="170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980" y="1148352"/>
            <a:ext cx="8120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Знакомы ли вам такие листья деревьев? </a:t>
            </a:r>
            <a:endParaRPr lang="uk-UA" sz="3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27546" y="3889613"/>
            <a:ext cx="7869891" cy="265584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Да, все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Частично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50"/>
                </a:solidFill>
              </a:rPr>
              <a:t>Незнакомы </a:t>
            </a:r>
            <a:endParaRPr lang="uk-UA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Результат пошуку зображень за запитом &quot;лист каштан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46" y="2093541"/>
            <a:ext cx="2644015" cy="176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Результат пошуку зображень за запитом &quot;лист тополя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AutoShape 6" descr="Результат пошуку зображень за запитом &quot;лист тополя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AutoShape 9" descr="Результат пошуку зображень за запитом &quot;лист клен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3" t="33163" r="51573" b="15344"/>
          <a:stretch/>
        </p:blipFill>
        <p:spPr bwMode="auto">
          <a:xfrm>
            <a:off x="6250674" y="2066643"/>
            <a:ext cx="2483893" cy="226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02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C00000"/>
                </a:solidFill>
              </a:rPr>
              <a:t>1 </a:t>
            </a:r>
            <a:r>
              <a:rPr lang="ru-RU" sz="6600" b="1" dirty="0" smtClean="0">
                <a:solidFill>
                  <a:srgbClr val="C00000"/>
                </a:solidFill>
              </a:rPr>
              <a:t>уровень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6980" y="1380364"/>
            <a:ext cx="8120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Озеленение. </a:t>
            </a:r>
          </a:p>
          <a:p>
            <a:pPr algn="ctr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Одна из мер  </a:t>
            </a:r>
            <a:r>
              <a:rPr lang="ru-RU" sz="4800" b="1" i="1" dirty="0">
                <a:solidFill>
                  <a:schemeClr val="accent6">
                    <a:lumMod val="50000"/>
                  </a:schemeClr>
                </a:solidFill>
              </a:rPr>
              <a:t>по защите 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природы. С помощью каких средств можно выполнить</a:t>
            </a:r>
            <a:endParaRPr lang="uk-UA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36802" y="4427352"/>
            <a:ext cx="7869891" cy="265584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FF0000"/>
                </a:solidFill>
              </a:rPr>
              <a:t>Комнатные цветы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F0"/>
                </a:solidFill>
              </a:rPr>
              <a:t>Компьютерные моделирование????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>
                <a:solidFill>
                  <a:srgbClr val="00B050"/>
                </a:solidFill>
              </a:rPr>
              <a:t>Уличные растения</a:t>
            </a:r>
            <a:endParaRPr lang="uk-UA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63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163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768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38215" y="816429"/>
            <a:ext cx="9143998" cy="6872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</a:t>
            </a:r>
            <a:r>
              <a:rPr lang="uk-UA" b="1" spc="50" dirty="0" err="1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кологическая</a:t>
            </a:r>
            <a:r>
              <a:rPr lang="uk-UA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uk-UA" b="1" spc="50" dirty="0" err="1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инспекция</a:t>
            </a:r>
            <a:r>
              <a:rPr lang="uk-UA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786877" y="2135569"/>
            <a:ext cx="5137975" cy="2822658"/>
            <a:chOff x="4268942" y="-97620"/>
            <a:chExt cx="5137975" cy="28226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292080" y="1894041"/>
              <a:ext cx="3600399" cy="830997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Green-</a:t>
              </a:r>
              <a:r>
                <a:rPr lang="uk-UA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ІТ-</a:t>
              </a: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city</a:t>
              </a:r>
              <a:r>
                <a:rPr lang="uk-UA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Kryvyi</a:t>
              </a: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 </a:t>
              </a:r>
              <a:r>
                <a:rPr lang="en-US" sz="24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Rih</a:t>
              </a:r>
              <a:r>
                <a:rPr lang="uk-UA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 (Основной текст)"/>
                </a:rPr>
                <a:t> 122</a:t>
              </a:r>
            </a:p>
          </p:txBody>
        </p:sp>
        <p:pic>
          <p:nvPicPr>
            <p:cNvPr id="7" name="Picture 8" descr="http://cdns2.freepik.com/free-photo/_23-2147494420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7572" b="70607" l="0" r="93131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20" r="6836" b="46366"/>
            <a:stretch/>
          </p:blipFill>
          <p:spPr bwMode="auto">
            <a:xfrm>
              <a:off x="4268942" y="-97620"/>
              <a:ext cx="5137975" cy="1991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67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9">
      <a:majorFont>
        <a:latin typeface="Bernard MT Condensed"/>
        <a:ea typeface=""/>
        <a:cs typeface=""/>
      </a:majorFont>
      <a:minorFont>
        <a:latin typeface="Bernard MT Condensed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6175</TotalTime>
  <Words>411</Words>
  <Application>Microsoft Office PowerPoint</Application>
  <PresentationFormat>Экран (4:3)</PresentationFormat>
  <Paragraphs>107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Office Theme</vt:lpstr>
      <vt:lpstr>Презентация PowerPoint</vt:lpstr>
      <vt:lpstr>1 уровень</vt:lpstr>
      <vt:lpstr>1 уровень</vt:lpstr>
      <vt:lpstr>1 уровень</vt:lpstr>
      <vt:lpstr>1 уровень</vt:lpstr>
      <vt:lpstr>1 уровень</vt:lpstr>
      <vt:lpstr>1 уровень</vt:lpstr>
      <vt:lpstr>1 уровень</vt:lpstr>
      <vt:lpstr>Экологическая инспекция </vt:lpstr>
      <vt:lpstr>Тема урока:</vt:lpstr>
      <vt:lpstr>2  уровень</vt:lpstr>
      <vt:lpstr>3 уровень   </vt:lpstr>
      <vt:lpstr>Вкладка переходы</vt:lpstr>
      <vt:lpstr>Анимационные эффекты объектов презентации</vt:lpstr>
      <vt:lpstr>Презентация PowerPoint</vt:lpstr>
      <vt:lpstr>Презентация PowerPoint</vt:lpstr>
      <vt:lpstr>4 уровень</vt:lpstr>
      <vt:lpstr>5 уровень</vt:lpstr>
      <vt:lpstr>Техника  безопасности</vt:lpstr>
      <vt:lpstr>Техника  безопасности</vt:lpstr>
      <vt:lpstr>Техника  безопасности</vt:lpstr>
      <vt:lpstr>Техника  безопасности</vt:lpstr>
      <vt:lpstr>Техника  безопасности</vt:lpstr>
      <vt:lpstr>Техника  безопасности</vt:lpstr>
      <vt:lpstr>Техника  безопасности</vt:lpstr>
      <vt:lpstr>Техника  безопасности</vt:lpstr>
      <vt:lpstr>6 уровень</vt:lpstr>
      <vt:lpstr>Подведение  итогов урока</vt:lpstr>
      <vt:lpstr>Экологическая инспекция </vt:lpstr>
      <vt:lpstr>Домашнее задание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cp:lastModifiedBy>julia</cp:lastModifiedBy>
  <cp:revision>74</cp:revision>
  <dcterms:created xsi:type="dcterms:W3CDTF">2016-11-18T14:12:19Z</dcterms:created>
  <dcterms:modified xsi:type="dcterms:W3CDTF">2017-12-06T18:27:37Z</dcterms:modified>
</cp:coreProperties>
</file>